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59" r:id="rId3"/>
    <p:sldId id="271" r:id="rId4"/>
    <p:sldId id="262" r:id="rId5"/>
    <p:sldId id="272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8" r:id="rId20"/>
    <p:sldId id="287" r:id="rId21"/>
    <p:sldId id="289" r:id="rId22"/>
    <p:sldId id="290" r:id="rId23"/>
    <p:sldId id="291" r:id="rId24"/>
    <p:sldId id="292" r:id="rId25"/>
  </p:sldIdLst>
  <p:sldSz cx="9144000" cy="6858000" type="screen4x3"/>
  <p:notesSz cx="9144000" cy="6858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402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04AB7-BE91-42AB-A541-16961459972D}" type="datetimeFigureOut">
              <a:rPr lang="pt-BR" smtClean="0"/>
              <a:t>06/02/2026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33AB8-0A14-4F3D-826E-A670BB4B17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5166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33AB8-0A14-4F3D-826E-A670BB4B17FB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6487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33AB8-0A14-4F3D-826E-A670BB4B17FB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581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33AB8-0A14-4F3D-826E-A670BB4B17FB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56124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33AB8-0A14-4F3D-826E-A670BB4B17FB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24856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33AB8-0A14-4F3D-826E-A670BB4B17FB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1933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33AB8-0A14-4F3D-826E-A670BB4B17FB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53468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33AB8-0A14-4F3D-826E-A670BB4B17FB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2951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33AB8-0A14-4F3D-826E-A670BB4B17FB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53148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33AB8-0A14-4F3D-826E-A670BB4B17FB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61523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33AB8-0A14-4F3D-826E-A670BB4B17FB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65524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33AB8-0A14-4F3D-826E-A670BB4B17FB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4378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33AB8-0A14-4F3D-826E-A670BB4B17FB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27595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33AB8-0A14-4F3D-826E-A670BB4B17FB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43751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33AB8-0A14-4F3D-826E-A670BB4B17FB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41830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33AB8-0A14-4F3D-826E-A670BB4B17FB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24113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33AB8-0A14-4F3D-826E-A670BB4B17FB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9695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33AB8-0A14-4F3D-826E-A670BB4B17FB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2135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33AB8-0A14-4F3D-826E-A670BB4B17FB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071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33AB8-0A14-4F3D-826E-A670BB4B17FB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1330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33AB8-0A14-4F3D-826E-A670BB4B17FB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4845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33AB8-0A14-4F3D-826E-A670BB4B17FB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3721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33AB8-0A14-4F3D-826E-A670BB4B17FB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4506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33AB8-0A14-4F3D-826E-A670BB4B17FB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1850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35890">
              <a:lnSpc>
                <a:spcPts val="1639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35890">
              <a:lnSpc>
                <a:spcPts val="1639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2/6/2026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35890">
              <a:lnSpc>
                <a:spcPts val="1639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55783" y="3539057"/>
            <a:ext cx="4088216" cy="331893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2/6/2026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35890">
              <a:lnSpc>
                <a:spcPts val="1639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35890">
              <a:lnSpc>
                <a:spcPts val="1639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055783" y="3539057"/>
            <a:ext cx="4088216" cy="331893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9144000" cy="1773936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7432" y="73152"/>
            <a:ext cx="1170432" cy="155448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5565" y="65277"/>
            <a:ext cx="8992869" cy="695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05815" y="3031617"/>
            <a:ext cx="8508365" cy="3378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625205" y="6445689"/>
            <a:ext cx="272415" cy="223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35890">
              <a:lnSpc>
                <a:spcPts val="1639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ign.cliente1.com.br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8600" y="557749"/>
            <a:ext cx="9144000" cy="2473960"/>
            <a:chOff x="0" y="757451"/>
            <a:chExt cx="9144000" cy="2473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4576" y="757451"/>
              <a:ext cx="5866788" cy="239160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148584"/>
              <a:ext cx="9143999" cy="82296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0" y="0"/>
            <a:ext cx="9144000" cy="259079"/>
          </a:xfrm>
          <a:custGeom>
            <a:avLst/>
            <a:gdLst/>
            <a:ahLst/>
            <a:cxnLst/>
            <a:rect l="l" t="t" r="r" b="b"/>
            <a:pathLst>
              <a:path w="9144000" h="259079">
                <a:moveTo>
                  <a:pt x="9144000" y="0"/>
                </a:moveTo>
                <a:lnTo>
                  <a:pt x="0" y="0"/>
                </a:lnTo>
                <a:lnTo>
                  <a:pt x="0" y="259079"/>
                </a:lnTo>
                <a:lnTo>
                  <a:pt x="9144000" y="259079"/>
                </a:lnTo>
                <a:lnTo>
                  <a:pt x="9144000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34576" y="3314383"/>
            <a:ext cx="8404624" cy="9970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pt-BR" sz="3200" b="1" spc="-5" dirty="0" smtClean="0">
                <a:latin typeface="Arial MT"/>
                <a:cs typeface="Arial MT"/>
              </a:rPr>
              <a:t>ADMINISTRAÇÃO </a:t>
            </a:r>
            <a:br>
              <a:rPr lang="pt-BR" sz="3200" b="1" spc="-5" dirty="0" smtClean="0">
                <a:latin typeface="Arial MT"/>
                <a:cs typeface="Arial MT"/>
              </a:rPr>
            </a:br>
            <a:r>
              <a:rPr lang="pt-BR" sz="3200" b="1" spc="-5" dirty="0" smtClean="0">
                <a:latin typeface="Arial MT"/>
                <a:cs typeface="Arial MT"/>
              </a:rPr>
              <a:t>DE SISTEMAS ABERTOS</a:t>
            </a:r>
            <a:endParaRPr sz="3200" b="1" spc="-5" dirty="0">
              <a:latin typeface="Arial MT"/>
              <a:cs typeface="Arial MT"/>
            </a:endParaRPr>
          </a:p>
        </p:txBody>
      </p:sp>
      <p:sp>
        <p:nvSpPr>
          <p:cNvPr id="7" name="object 6"/>
          <p:cNvSpPr txBox="1">
            <a:spLocks/>
          </p:cNvSpPr>
          <p:nvPr/>
        </p:nvSpPr>
        <p:spPr>
          <a:xfrm>
            <a:off x="560188" y="4517679"/>
            <a:ext cx="8153400" cy="2156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 algn="ctr">
              <a:spcBef>
                <a:spcPts val="95"/>
              </a:spcBef>
            </a:pPr>
            <a:endParaRPr lang="pt-BR" sz="2000" b="1" kern="0" spc="-5" dirty="0" smtClean="0">
              <a:latin typeface="Arial MT"/>
              <a:cs typeface="Arial MT"/>
            </a:endParaRPr>
          </a:p>
          <a:p>
            <a:pPr marL="12700" algn="ctr">
              <a:spcBef>
                <a:spcPts val="95"/>
              </a:spcBef>
            </a:pPr>
            <a:endParaRPr lang="pt-BR" sz="2000" b="1" kern="0" spc="-5" dirty="0">
              <a:latin typeface="Arial MT"/>
              <a:cs typeface="Arial MT"/>
            </a:endParaRPr>
          </a:p>
          <a:p>
            <a:pPr marL="12700" algn="ctr">
              <a:spcBef>
                <a:spcPts val="95"/>
              </a:spcBef>
            </a:pPr>
            <a:r>
              <a:rPr lang="pt-BR" sz="2800" b="1" kern="0" spc="-5" dirty="0" smtClean="0">
                <a:latin typeface="Arial MT"/>
                <a:cs typeface="Arial MT"/>
              </a:rPr>
              <a:t>Natanael Gomes de Melo Júnior – </a:t>
            </a:r>
            <a:r>
              <a:rPr lang="pt-BR" sz="2000" b="1" kern="0" spc="-5" dirty="0" smtClean="0">
                <a:latin typeface="Arial MT"/>
                <a:cs typeface="Arial MT"/>
              </a:rPr>
              <a:t>20231014050011</a:t>
            </a:r>
          </a:p>
          <a:p>
            <a:pPr marL="12700" algn="ctr">
              <a:spcBef>
                <a:spcPts val="95"/>
              </a:spcBef>
            </a:pPr>
            <a:r>
              <a:rPr lang="pt-BR" sz="2000" dirty="0">
                <a:latin typeface="Arial MT"/>
              </a:rPr>
              <a:t/>
            </a:r>
            <a:br>
              <a:rPr lang="pt-BR" sz="2000" dirty="0">
                <a:latin typeface="Arial MT"/>
              </a:rPr>
            </a:br>
            <a:r>
              <a:rPr lang="pt-BR" sz="2800" b="1" dirty="0">
                <a:latin typeface="Arial MT"/>
              </a:rPr>
              <a:t>Pedro </a:t>
            </a:r>
            <a:r>
              <a:rPr lang="pt-BR" sz="2800" b="1" dirty="0" err="1">
                <a:latin typeface="Arial MT"/>
              </a:rPr>
              <a:t>Luccas</a:t>
            </a:r>
            <a:r>
              <a:rPr lang="pt-BR" sz="2800" b="1" dirty="0">
                <a:latin typeface="Arial MT"/>
              </a:rPr>
              <a:t> Holanda </a:t>
            </a:r>
            <a:r>
              <a:rPr lang="pt-BR" sz="2800" b="1" dirty="0" smtClean="0">
                <a:latin typeface="Arial MT"/>
              </a:rPr>
              <a:t>Ribeiro </a:t>
            </a:r>
            <a:r>
              <a:rPr lang="pt-BR" sz="2000" dirty="0">
                <a:latin typeface="Arial MT"/>
              </a:rPr>
              <a:t>– </a:t>
            </a:r>
            <a:r>
              <a:rPr lang="pt-BR" sz="2000" b="1" dirty="0">
                <a:latin typeface="Arial MT"/>
              </a:rPr>
              <a:t>20242014050005</a:t>
            </a:r>
          </a:p>
          <a:p>
            <a:pPr marL="12700" algn="ctr">
              <a:spcBef>
                <a:spcPts val="95"/>
              </a:spcBef>
            </a:pPr>
            <a:endParaRPr lang="pt-BR" sz="2000" b="1" kern="0" spc="-5" dirty="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27"/>
    </mc:Choice>
    <mc:Fallback xmlns="">
      <p:transition spd="slow" advTm="6327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0" y="457200"/>
            <a:ext cx="4343400" cy="1169551"/>
          </a:xfrm>
        </p:spPr>
        <p:txBody>
          <a:bodyPr/>
          <a:lstStyle/>
          <a:p>
            <a:pPr algn="ctr"/>
            <a:r>
              <a:rPr lang="pt-PT" sz="3200" b="1" dirty="0" smtClean="0"/>
              <a:t>SERVIÇOS</a:t>
            </a:r>
            <a:r>
              <a:rPr lang="pt-BR" sz="3200" b="1" dirty="0"/>
              <a:t/>
            </a:r>
            <a:br>
              <a:rPr lang="pt-BR" sz="3200" b="1" dirty="0"/>
            </a:br>
            <a:endParaRPr lang="pt-BR" b="1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7848600" cy="3539430"/>
          </a:xfrm>
        </p:spPr>
        <p:txBody>
          <a:bodyPr/>
          <a:lstStyle/>
          <a:p>
            <a:pPr algn="just" rtl="0" fontAlgn="base"/>
            <a:r>
              <a:rPr lang="pt-BR" sz="2800" b="1" dirty="0" smtClean="0"/>
              <a:t>PORTAL DO ISP</a:t>
            </a:r>
            <a:endParaRPr lang="pt-BR" sz="1800" b="1" dirty="0" smtClean="0"/>
          </a:p>
          <a:p>
            <a:pPr algn="just" rtl="0" fontAlgn="base"/>
            <a:r>
              <a:rPr lang="pt-BR" sz="1800" b="1" dirty="0"/>
              <a:t>http://potiguarnet.provedor.asa.br/</a:t>
            </a:r>
            <a:endParaRPr lang="pt-BR" sz="1800" b="1" dirty="0" smtClean="0"/>
          </a:p>
          <a:p>
            <a:pPr algn="just" rtl="0" fontAlgn="base"/>
            <a:endParaRPr lang="pt-BR" sz="2800" b="1" dirty="0" smtClean="0"/>
          </a:p>
          <a:p>
            <a:pPr algn="just" rtl="0" fontAlgn="base"/>
            <a:endParaRPr lang="pt-BR" b="1" dirty="0"/>
          </a:p>
          <a:p>
            <a:pPr algn="just" rtl="0" fontAlgn="base"/>
            <a:endParaRPr lang="pt-BR" dirty="0"/>
          </a:p>
          <a:p>
            <a:pPr algn="just"/>
            <a:endParaRPr lang="pt-BR" dirty="0" smtClean="0"/>
          </a:p>
          <a:p>
            <a:pPr algn="just"/>
            <a:r>
              <a:rPr lang="pt-BR" dirty="0"/>
              <a:t/>
            </a:r>
            <a:br>
              <a:rPr lang="pt-BR" dirty="0"/>
            </a:br>
            <a:endParaRPr lang="pt-BR" sz="2800" dirty="0"/>
          </a:p>
          <a:p>
            <a:pPr algn="just"/>
            <a:endParaRPr lang="pt-BR" sz="2800" b="1" dirty="0" smtClean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35" y="2577371"/>
            <a:ext cx="5486400" cy="310896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5715000"/>
            <a:ext cx="6649293" cy="106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88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73"/>
    </mc:Choice>
    <mc:Fallback>
      <p:transition spd="slow" advTm="13273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0" y="457200"/>
            <a:ext cx="4343400" cy="1169551"/>
          </a:xfrm>
        </p:spPr>
        <p:txBody>
          <a:bodyPr/>
          <a:lstStyle/>
          <a:p>
            <a:pPr algn="ctr"/>
            <a:r>
              <a:rPr lang="pt-PT" sz="3200" b="1" dirty="0" smtClean="0"/>
              <a:t>SERVIÇOS</a:t>
            </a:r>
            <a:r>
              <a:rPr lang="pt-BR" sz="3200" b="1" dirty="0"/>
              <a:t/>
            </a:r>
            <a:br>
              <a:rPr lang="pt-BR" sz="3200" b="1" dirty="0"/>
            </a:br>
            <a:endParaRPr lang="pt-BR" b="1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7848600" cy="3262432"/>
          </a:xfrm>
        </p:spPr>
        <p:txBody>
          <a:bodyPr/>
          <a:lstStyle/>
          <a:p>
            <a:pPr algn="just" rtl="0" fontAlgn="base"/>
            <a:r>
              <a:rPr lang="pt-BR" sz="2800" b="1" dirty="0" smtClean="0"/>
              <a:t>CLIENTE 1</a:t>
            </a:r>
            <a:endParaRPr lang="pt-BR" sz="2400" b="1" dirty="0" smtClean="0"/>
          </a:p>
          <a:p>
            <a:pPr algn="just" rtl="0" fontAlgn="base"/>
            <a:endParaRPr lang="pt-BR" sz="2800" b="1" dirty="0" smtClean="0"/>
          </a:p>
          <a:p>
            <a:pPr algn="just" rtl="0" fontAlgn="base"/>
            <a:endParaRPr lang="pt-BR" b="1" dirty="0"/>
          </a:p>
          <a:p>
            <a:pPr algn="just" rtl="0" fontAlgn="base"/>
            <a:endParaRPr lang="pt-BR" dirty="0"/>
          </a:p>
          <a:p>
            <a:pPr algn="just"/>
            <a:endParaRPr lang="pt-BR" dirty="0" smtClean="0"/>
          </a:p>
          <a:p>
            <a:pPr algn="just"/>
            <a:r>
              <a:rPr lang="pt-BR" dirty="0"/>
              <a:t/>
            </a:r>
            <a:br>
              <a:rPr lang="pt-BR" dirty="0"/>
            </a:br>
            <a:endParaRPr lang="pt-BR" sz="2800" dirty="0"/>
          </a:p>
          <a:p>
            <a:pPr algn="just"/>
            <a:endParaRPr lang="pt-BR" sz="2800" b="1" dirty="0" smtClean="0"/>
          </a:p>
          <a:p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2824959"/>
            <a:ext cx="4942847" cy="349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04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73"/>
    </mc:Choice>
    <mc:Fallback>
      <p:transition spd="slow" advTm="13273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0" y="457200"/>
            <a:ext cx="4343400" cy="1169551"/>
          </a:xfrm>
        </p:spPr>
        <p:txBody>
          <a:bodyPr/>
          <a:lstStyle/>
          <a:p>
            <a:pPr algn="ctr"/>
            <a:r>
              <a:rPr lang="pt-PT" sz="3200" b="1" dirty="0" smtClean="0"/>
              <a:t>SERVIÇOS</a:t>
            </a:r>
            <a:r>
              <a:rPr lang="pt-BR" sz="3200" b="1" dirty="0"/>
              <a:t/>
            </a:r>
            <a:br>
              <a:rPr lang="pt-BR" sz="3200" b="1" dirty="0"/>
            </a:br>
            <a:endParaRPr lang="pt-BR" b="1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7848600" cy="3631763"/>
          </a:xfrm>
        </p:spPr>
        <p:txBody>
          <a:bodyPr/>
          <a:lstStyle/>
          <a:p>
            <a:pPr algn="just" rtl="0" fontAlgn="base"/>
            <a:r>
              <a:rPr lang="pt-BR" sz="2800" b="1" dirty="0" smtClean="0"/>
              <a:t>CLIENTE 1 – Portal</a:t>
            </a:r>
          </a:p>
          <a:p>
            <a:pPr algn="just" rtl="0" fontAlgn="base"/>
            <a:r>
              <a:rPr lang="pt-BR" sz="2400" b="1" dirty="0"/>
              <a:t>http://portal.cliente1.com.br/</a:t>
            </a:r>
            <a:endParaRPr lang="pt-BR" sz="2400" b="1" dirty="0" smtClean="0"/>
          </a:p>
          <a:p>
            <a:pPr algn="just" rtl="0" fontAlgn="base"/>
            <a:endParaRPr lang="pt-BR" sz="2800" b="1" dirty="0" smtClean="0"/>
          </a:p>
          <a:p>
            <a:pPr algn="just" rtl="0" fontAlgn="base"/>
            <a:endParaRPr lang="pt-BR" b="1" dirty="0"/>
          </a:p>
          <a:p>
            <a:pPr algn="just" rtl="0" fontAlgn="base"/>
            <a:endParaRPr lang="pt-BR" dirty="0"/>
          </a:p>
          <a:p>
            <a:pPr algn="just"/>
            <a:endParaRPr lang="pt-BR" dirty="0" smtClean="0"/>
          </a:p>
          <a:p>
            <a:pPr algn="just"/>
            <a:r>
              <a:rPr lang="pt-BR" dirty="0"/>
              <a:t/>
            </a:r>
            <a:br>
              <a:rPr lang="pt-BR" dirty="0"/>
            </a:br>
            <a:endParaRPr lang="pt-BR" sz="2800" dirty="0"/>
          </a:p>
          <a:p>
            <a:pPr algn="just"/>
            <a:endParaRPr lang="pt-BR" sz="2800" b="1" dirty="0" smtClean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590800"/>
            <a:ext cx="8692763" cy="421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45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73"/>
    </mc:Choice>
    <mc:Fallback>
      <p:transition spd="slow" advTm="13273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0" y="457200"/>
            <a:ext cx="4343400" cy="1169551"/>
          </a:xfrm>
        </p:spPr>
        <p:txBody>
          <a:bodyPr/>
          <a:lstStyle/>
          <a:p>
            <a:pPr algn="ctr"/>
            <a:r>
              <a:rPr lang="pt-PT" sz="3200" b="1" dirty="0" smtClean="0"/>
              <a:t>SERVIÇOS</a:t>
            </a:r>
            <a:r>
              <a:rPr lang="pt-BR" sz="3200" b="1" dirty="0"/>
              <a:t/>
            </a:r>
            <a:br>
              <a:rPr lang="pt-BR" sz="3200" b="1" dirty="0"/>
            </a:br>
            <a:endParaRPr lang="pt-BR" b="1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7848600" cy="3631763"/>
          </a:xfrm>
        </p:spPr>
        <p:txBody>
          <a:bodyPr/>
          <a:lstStyle/>
          <a:p>
            <a:pPr algn="just" rtl="0" fontAlgn="base"/>
            <a:r>
              <a:rPr lang="pt-BR" sz="2800" b="1" dirty="0" smtClean="0"/>
              <a:t>CLIENTE 1 – Hotsite</a:t>
            </a:r>
          </a:p>
          <a:p>
            <a:pPr algn="just" rtl="0" fontAlgn="base"/>
            <a:r>
              <a:rPr lang="pt-BR" sz="2400" b="1" dirty="0"/>
              <a:t>http://</a:t>
            </a:r>
            <a:r>
              <a:rPr lang="pt-BR" sz="2400" b="1" dirty="0" smtClean="0"/>
              <a:t>hotsite.cliente1.com.br</a:t>
            </a:r>
          </a:p>
          <a:p>
            <a:pPr algn="just" rtl="0" fontAlgn="base"/>
            <a:endParaRPr lang="pt-BR" sz="2800" b="1" dirty="0" smtClean="0"/>
          </a:p>
          <a:p>
            <a:pPr algn="just" rtl="0" fontAlgn="base"/>
            <a:endParaRPr lang="pt-BR" b="1" dirty="0"/>
          </a:p>
          <a:p>
            <a:pPr algn="just" rtl="0" fontAlgn="base"/>
            <a:endParaRPr lang="pt-BR" dirty="0"/>
          </a:p>
          <a:p>
            <a:pPr algn="just"/>
            <a:endParaRPr lang="pt-BR" dirty="0" smtClean="0"/>
          </a:p>
          <a:p>
            <a:pPr algn="just"/>
            <a:r>
              <a:rPr lang="pt-BR" dirty="0"/>
              <a:t/>
            </a:r>
            <a:br>
              <a:rPr lang="pt-BR" dirty="0"/>
            </a:br>
            <a:endParaRPr lang="pt-BR" sz="2800" dirty="0"/>
          </a:p>
          <a:p>
            <a:pPr algn="just"/>
            <a:endParaRPr lang="pt-BR" sz="2800" b="1" dirty="0" smtClean="0"/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819400"/>
            <a:ext cx="6106483" cy="384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954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73"/>
    </mc:Choice>
    <mc:Fallback>
      <p:transition spd="slow" advTm="13273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0" y="457200"/>
            <a:ext cx="4343400" cy="1169551"/>
          </a:xfrm>
        </p:spPr>
        <p:txBody>
          <a:bodyPr/>
          <a:lstStyle/>
          <a:p>
            <a:pPr algn="ctr"/>
            <a:r>
              <a:rPr lang="pt-PT" sz="3200" b="1" dirty="0" smtClean="0"/>
              <a:t>SERVIÇOS</a:t>
            </a:r>
            <a:r>
              <a:rPr lang="pt-BR" sz="3200" b="1" dirty="0"/>
              <a:t/>
            </a:r>
            <a:br>
              <a:rPr lang="pt-BR" sz="3200" b="1" dirty="0"/>
            </a:br>
            <a:endParaRPr lang="pt-BR" b="1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7848600" cy="4739759"/>
          </a:xfrm>
        </p:spPr>
        <p:txBody>
          <a:bodyPr/>
          <a:lstStyle/>
          <a:p>
            <a:pPr algn="just" rtl="0" fontAlgn="base"/>
            <a:r>
              <a:rPr lang="pt-BR" sz="2800" b="1" dirty="0" smtClean="0"/>
              <a:t>CLIENTE 1 – Portal</a:t>
            </a:r>
          </a:p>
          <a:p>
            <a:pPr algn="just" rtl="0" fontAlgn="base"/>
            <a:r>
              <a:rPr lang="pt-BR" sz="2400" b="1" dirty="0">
                <a:hlinkClick r:id="rId3"/>
              </a:rPr>
              <a:t>http</a:t>
            </a:r>
            <a:r>
              <a:rPr lang="pt-BR" sz="2400" b="1" dirty="0" smtClean="0">
                <a:hlinkClick r:id="rId3"/>
              </a:rPr>
              <a:t>://sign.cliente1.com.br/</a:t>
            </a:r>
            <a:endParaRPr lang="pt-BR" sz="2400" b="1" dirty="0" smtClean="0"/>
          </a:p>
          <a:p>
            <a:pPr algn="just" rtl="0" fontAlgn="base"/>
            <a:endParaRPr lang="pt-BR" sz="2400" b="1" dirty="0"/>
          </a:p>
          <a:p>
            <a:pPr algn="just" rtl="0" fontAlgn="base"/>
            <a:r>
              <a:rPr lang="pt-BR" sz="2400" b="1" dirty="0" smtClean="0"/>
              <a:t>Serviço não foi criado, apenas demonstra o funcionamento do proxy no cliente.</a:t>
            </a:r>
          </a:p>
          <a:p>
            <a:pPr algn="just" rtl="0" fontAlgn="base"/>
            <a:endParaRPr lang="pt-BR" sz="2800" b="1" dirty="0" smtClean="0"/>
          </a:p>
          <a:p>
            <a:pPr algn="just" rtl="0" fontAlgn="base"/>
            <a:endParaRPr lang="pt-BR" b="1" dirty="0"/>
          </a:p>
          <a:p>
            <a:pPr algn="just" rtl="0" fontAlgn="base"/>
            <a:endParaRPr lang="pt-BR" dirty="0"/>
          </a:p>
          <a:p>
            <a:pPr algn="just"/>
            <a:endParaRPr lang="pt-BR" dirty="0" smtClean="0"/>
          </a:p>
          <a:p>
            <a:pPr algn="just"/>
            <a:r>
              <a:rPr lang="pt-BR" dirty="0"/>
              <a:t/>
            </a:r>
            <a:br>
              <a:rPr lang="pt-BR" dirty="0"/>
            </a:br>
            <a:endParaRPr lang="pt-BR" sz="2800" dirty="0"/>
          </a:p>
          <a:p>
            <a:pPr algn="just"/>
            <a:endParaRPr lang="pt-BR" sz="2800" b="1" dirty="0" smtClean="0"/>
          </a:p>
          <a:p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4198679"/>
            <a:ext cx="8077200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342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73"/>
    </mc:Choice>
    <mc:Fallback>
      <p:transition spd="slow" advTm="13273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0" y="457200"/>
            <a:ext cx="4343400" cy="1169551"/>
          </a:xfrm>
        </p:spPr>
        <p:txBody>
          <a:bodyPr/>
          <a:lstStyle/>
          <a:p>
            <a:pPr algn="ctr"/>
            <a:r>
              <a:rPr lang="pt-PT" sz="3200" b="1" dirty="0" smtClean="0"/>
              <a:t>SERVIÇOS</a:t>
            </a:r>
            <a:r>
              <a:rPr lang="pt-BR" sz="3200" b="1" dirty="0"/>
              <a:t/>
            </a:r>
            <a:br>
              <a:rPr lang="pt-BR" sz="3200" b="1" dirty="0"/>
            </a:br>
            <a:endParaRPr lang="pt-BR" b="1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7848600" cy="4001095"/>
          </a:xfrm>
        </p:spPr>
        <p:txBody>
          <a:bodyPr/>
          <a:lstStyle/>
          <a:p>
            <a:pPr algn="just" rtl="0" fontAlgn="base"/>
            <a:r>
              <a:rPr lang="pt-BR" sz="2800" b="1" dirty="0" smtClean="0"/>
              <a:t>CLIENTE 2 </a:t>
            </a:r>
            <a:endParaRPr lang="pt-BR" sz="2400" b="1" dirty="0" smtClean="0"/>
          </a:p>
          <a:p>
            <a:pPr algn="just" rtl="0" fontAlgn="base"/>
            <a:endParaRPr lang="pt-BR" sz="2400" b="1" dirty="0"/>
          </a:p>
          <a:p>
            <a:pPr algn="just" rtl="0" fontAlgn="base"/>
            <a:endParaRPr lang="pt-BR" sz="2400" b="1" dirty="0" smtClean="0"/>
          </a:p>
          <a:p>
            <a:pPr algn="just" rtl="0" fontAlgn="base"/>
            <a:endParaRPr lang="pt-BR" sz="2800" b="1" dirty="0" smtClean="0"/>
          </a:p>
          <a:p>
            <a:pPr algn="just" rtl="0" fontAlgn="base"/>
            <a:endParaRPr lang="pt-BR" b="1" dirty="0"/>
          </a:p>
          <a:p>
            <a:pPr algn="just" rtl="0" fontAlgn="base"/>
            <a:endParaRPr lang="pt-BR" dirty="0"/>
          </a:p>
          <a:p>
            <a:pPr algn="just"/>
            <a:endParaRPr lang="pt-BR" dirty="0" smtClean="0"/>
          </a:p>
          <a:p>
            <a:pPr algn="just"/>
            <a:r>
              <a:rPr lang="pt-BR" dirty="0"/>
              <a:t/>
            </a:r>
            <a:br>
              <a:rPr lang="pt-BR" dirty="0"/>
            </a:br>
            <a:endParaRPr lang="pt-BR" sz="2800" dirty="0"/>
          </a:p>
          <a:p>
            <a:pPr algn="just"/>
            <a:endParaRPr lang="pt-BR" sz="2800" b="1" dirty="0" smtClean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564373"/>
            <a:ext cx="4536838" cy="344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439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73"/>
    </mc:Choice>
    <mc:Fallback>
      <p:transition spd="slow" advTm="13273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0" y="457200"/>
            <a:ext cx="4343400" cy="1169551"/>
          </a:xfrm>
        </p:spPr>
        <p:txBody>
          <a:bodyPr/>
          <a:lstStyle/>
          <a:p>
            <a:pPr algn="ctr"/>
            <a:r>
              <a:rPr lang="pt-PT" sz="3200" b="1" dirty="0" smtClean="0"/>
              <a:t>SERVIÇOS</a:t>
            </a:r>
            <a:r>
              <a:rPr lang="pt-BR" sz="3200" b="1" dirty="0"/>
              <a:t/>
            </a:r>
            <a:br>
              <a:rPr lang="pt-BR" sz="3200" b="1" dirty="0"/>
            </a:br>
            <a:endParaRPr lang="pt-BR" b="1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7848600" cy="4001095"/>
          </a:xfrm>
        </p:spPr>
        <p:txBody>
          <a:bodyPr/>
          <a:lstStyle/>
          <a:p>
            <a:pPr algn="just" rtl="0" fontAlgn="base"/>
            <a:r>
              <a:rPr lang="pt-BR" sz="2800" b="1" dirty="0" smtClean="0"/>
              <a:t>CLIENTE 2 - Portal</a:t>
            </a:r>
            <a:endParaRPr lang="pt-BR" sz="2400" b="1" dirty="0" smtClean="0"/>
          </a:p>
          <a:p>
            <a:pPr algn="just" rtl="0" fontAlgn="base"/>
            <a:r>
              <a:rPr lang="pt-BR" sz="2400" b="1" dirty="0"/>
              <a:t>http://portal.cliente2.com.br/</a:t>
            </a:r>
          </a:p>
          <a:p>
            <a:pPr algn="just" rtl="0" fontAlgn="base"/>
            <a:endParaRPr lang="pt-BR" sz="2400" b="1" dirty="0" smtClean="0"/>
          </a:p>
          <a:p>
            <a:pPr algn="just" rtl="0" fontAlgn="base"/>
            <a:endParaRPr lang="pt-BR" sz="2800" b="1" dirty="0" smtClean="0"/>
          </a:p>
          <a:p>
            <a:pPr algn="just" rtl="0" fontAlgn="base"/>
            <a:endParaRPr lang="pt-BR" b="1" dirty="0"/>
          </a:p>
          <a:p>
            <a:pPr algn="just" rtl="0" fontAlgn="base"/>
            <a:endParaRPr lang="pt-BR" dirty="0"/>
          </a:p>
          <a:p>
            <a:pPr algn="just"/>
            <a:endParaRPr lang="pt-BR" dirty="0" smtClean="0"/>
          </a:p>
          <a:p>
            <a:pPr algn="just"/>
            <a:r>
              <a:rPr lang="pt-BR" dirty="0"/>
              <a:t/>
            </a:r>
            <a:br>
              <a:rPr lang="pt-BR" dirty="0"/>
            </a:br>
            <a:endParaRPr lang="pt-BR" sz="2800" dirty="0"/>
          </a:p>
          <a:p>
            <a:pPr algn="just"/>
            <a:endParaRPr lang="pt-BR" sz="2800" b="1" dirty="0" smtClean="0"/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667000"/>
            <a:ext cx="7092298" cy="455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493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73"/>
    </mc:Choice>
    <mc:Fallback>
      <p:transition spd="slow" advTm="13273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0" y="457200"/>
            <a:ext cx="4343400" cy="1169551"/>
          </a:xfrm>
        </p:spPr>
        <p:txBody>
          <a:bodyPr/>
          <a:lstStyle/>
          <a:p>
            <a:pPr algn="ctr"/>
            <a:r>
              <a:rPr lang="pt-PT" sz="3200" b="1" dirty="0" smtClean="0"/>
              <a:t>SERVIÇOS</a:t>
            </a:r>
            <a:r>
              <a:rPr lang="pt-BR" sz="3200" b="1" dirty="0"/>
              <a:t/>
            </a:r>
            <a:br>
              <a:rPr lang="pt-BR" sz="3200" b="1" dirty="0"/>
            </a:br>
            <a:endParaRPr lang="pt-BR" b="1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7848600" cy="3631763"/>
          </a:xfrm>
        </p:spPr>
        <p:txBody>
          <a:bodyPr/>
          <a:lstStyle/>
          <a:p>
            <a:pPr algn="just" rtl="0" fontAlgn="base"/>
            <a:r>
              <a:rPr lang="pt-BR" sz="2800" b="1" dirty="0" smtClean="0"/>
              <a:t>CLIENTE 2 - CMS</a:t>
            </a:r>
            <a:endParaRPr lang="pt-BR" sz="2400" b="1" dirty="0" smtClean="0"/>
          </a:p>
          <a:p>
            <a:pPr algn="just" rtl="0" fontAlgn="base"/>
            <a:r>
              <a:rPr lang="pt-BR" sz="2400" b="1" dirty="0"/>
              <a:t>http://cms.cliente2.com.br/</a:t>
            </a:r>
            <a:endParaRPr lang="pt-BR" sz="2400" b="1" dirty="0" smtClean="0"/>
          </a:p>
          <a:p>
            <a:pPr algn="just" rtl="0" fontAlgn="base"/>
            <a:endParaRPr lang="pt-BR" sz="2800" b="1" dirty="0" smtClean="0"/>
          </a:p>
          <a:p>
            <a:pPr algn="just" rtl="0" fontAlgn="base"/>
            <a:endParaRPr lang="pt-BR" b="1" dirty="0"/>
          </a:p>
          <a:p>
            <a:pPr algn="just" rtl="0" fontAlgn="base"/>
            <a:endParaRPr lang="pt-BR" dirty="0"/>
          </a:p>
          <a:p>
            <a:pPr algn="just"/>
            <a:endParaRPr lang="pt-BR" dirty="0" smtClean="0"/>
          </a:p>
          <a:p>
            <a:pPr algn="just"/>
            <a:r>
              <a:rPr lang="pt-BR" dirty="0"/>
              <a:t/>
            </a:r>
            <a:br>
              <a:rPr lang="pt-BR" dirty="0"/>
            </a:br>
            <a:endParaRPr lang="pt-BR" sz="2800" dirty="0"/>
          </a:p>
          <a:p>
            <a:pPr algn="just"/>
            <a:endParaRPr lang="pt-BR" sz="2800" b="1" dirty="0" smtClean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807259"/>
            <a:ext cx="5444259" cy="176474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3886200"/>
            <a:ext cx="5226089" cy="282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14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73"/>
    </mc:Choice>
    <mc:Fallback>
      <p:transition spd="slow" advTm="13273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0" y="457200"/>
            <a:ext cx="4343400" cy="1169551"/>
          </a:xfrm>
        </p:spPr>
        <p:txBody>
          <a:bodyPr/>
          <a:lstStyle/>
          <a:p>
            <a:pPr algn="ctr"/>
            <a:r>
              <a:rPr lang="pt-PT" sz="3200" b="1" dirty="0" smtClean="0"/>
              <a:t>SERVIÇOS</a:t>
            </a:r>
            <a:r>
              <a:rPr lang="pt-BR" sz="3200" b="1" dirty="0"/>
              <a:t/>
            </a:r>
            <a:br>
              <a:rPr lang="pt-BR" sz="3200" b="1" dirty="0"/>
            </a:br>
            <a:endParaRPr lang="pt-BR" b="1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7848600" cy="3631763"/>
          </a:xfrm>
        </p:spPr>
        <p:txBody>
          <a:bodyPr/>
          <a:lstStyle/>
          <a:p>
            <a:pPr algn="just" rtl="0" fontAlgn="base"/>
            <a:r>
              <a:rPr lang="pt-BR" sz="2800" b="1" dirty="0" smtClean="0"/>
              <a:t>CLIENTE 2 - CMS</a:t>
            </a:r>
            <a:endParaRPr lang="pt-BR" sz="2400" b="1" dirty="0" smtClean="0"/>
          </a:p>
          <a:p>
            <a:pPr algn="just" rtl="0" fontAlgn="base"/>
            <a:r>
              <a:rPr lang="pt-BR" sz="2400" b="1" dirty="0"/>
              <a:t>http://cms.cliente2.com.br/</a:t>
            </a:r>
            <a:endParaRPr lang="pt-BR" sz="2400" b="1" dirty="0" smtClean="0"/>
          </a:p>
          <a:p>
            <a:pPr algn="just" rtl="0" fontAlgn="base"/>
            <a:endParaRPr lang="pt-BR" sz="2800" b="1" dirty="0" smtClean="0"/>
          </a:p>
          <a:p>
            <a:pPr algn="just" rtl="0" fontAlgn="base"/>
            <a:endParaRPr lang="pt-BR" b="1" dirty="0"/>
          </a:p>
          <a:p>
            <a:pPr algn="just" rtl="0" fontAlgn="base"/>
            <a:endParaRPr lang="pt-BR" dirty="0"/>
          </a:p>
          <a:p>
            <a:pPr algn="just"/>
            <a:endParaRPr lang="pt-BR" dirty="0" smtClean="0"/>
          </a:p>
          <a:p>
            <a:pPr algn="just"/>
            <a:r>
              <a:rPr lang="pt-BR" dirty="0"/>
              <a:t/>
            </a:r>
            <a:br>
              <a:rPr lang="pt-BR" dirty="0"/>
            </a:br>
            <a:endParaRPr lang="pt-BR" sz="2800" dirty="0"/>
          </a:p>
          <a:p>
            <a:pPr algn="just"/>
            <a:endParaRPr lang="pt-BR" sz="2800" b="1" dirty="0" smtClean="0"/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06" y="2667000"/>
            <a:ext cx="8507994" cy="87642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751" y="3429000"/>
            <a:ext cx="4367652" cy="254394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7604" y="3577938"/>
            <a:ext cx="4653995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39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73"/>
    </mc:Choice>
    <mc:Fallback>
      <p:transition spd="slow" advTm="13273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0" y="457200"/>
            <a:ext cx="4343400" cy="1169551"/>
          </a:xfrm>
        </p:spPr>
        <p:txBody>
          <a:bodyPr/>
          <a:lstStyle/>
          <a:p>
            <a:pPr algn="ctr"/>
            <a:r>
              <a:rPr lang="pt-PT" sz="3200" b="1" dirty="0" smtClean="0"/>
              <a:t>SERVIÇOS</a:t>
            </a:r>
            <a:r>
              <a:rPr lang="pt-BR" sz="3200" b="1" dirty="0"/>
              <a:t/>
            </a:r>
            <a:br>
              <a:rPr lang="pt-BR" sz="3200" b="1" dirty="0"/>
            </a:br>
            <a:endParaRPr lang="pt-BR" b="1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7848600" cy="3262432"/>
          </a:xfrm>
        </p:spPr>
        <p:txBody>
          <a:bodyPr/>
          <a:lstStyle/>
          <a:p>
            <a:pPr algn="just" rtl="0" fontAlgn="base"/>
            <a:r>
              <a:rPr lang="pt-BR" sz="2800" b="1" dirty="0" smtClean="0"/>
              <a:t>CLIENTE 3</a:t>
            </a:r>
            <a:endParaRPr lang="pt-BR" sz="2400" b="1" dirty="0" smtClean="0"/>
          </a:p>
          <a:p>
            <a:pPr algn="just" rtl="0" fontAlgn="base"/>
            <a:endParaRPr lang="pt-BR" sz="2800" b="1" dirty="0" smtClean="0"/>
          </a:p>
          <a:p>
            <a:pPr algn="just" rtl="0" fontAlgn="base"/>
            <a:endParaRPr lang="pt-BR" b="1" dirty="0"/>
          </a:p>
          <a:p>
            <a:pPr algn="just" rtl="0" fontAlgn="base"/>
            <a:endParaRPr lang="pt-BR" dirty="0"/>
          </a:p>
          <a:p>
            <a:pPr algn="just"/>
            <a:endParaRPr lang="pt-BR" dirty="0" smtClean="0"/>
          </a:p>
          <a:p>
            <a:pPr algn="just"/>
            <a:r>
              <a:rPr lang="pt-BR" dirty="0"/>
              <a:t/>
            </a:r>
            <a:br>
              <a:rPr lang="pt-BR" dirty="0"/>
            </a:br>
            <a:endParaRPr lang="pt-BR" sz="2800" dirty="0"/>
          </a:p>
          <a:p>
            <a:pPr algn="just"/>
            <a:endParaRPr lang="pt-BR" sz="2800" b="1" dirty="0" smtClean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286000"/>
            <a:ext cx="4724400" cy="358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839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73"/>
    </mc:Choice>
    <mc:Fallback>
      <p:transition spd="slow" advTm="13273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86000" y="228601"/>
            <a:ext cx="4114800" cy="1143000"/>
          </a:xfrm>
        </p:spPr>
        <p:txBody>
          <a:bodyPr/>
          <a:lstStyle/>
          <a:p>
            <a:pPr algn="ctr"/>
            <a:r>
              <a:rPr lang="pt-PT" sz="6600" b="1" dirty="0" smtClean="0"/>
              <a:t>TEMA </a:t>
            </a:r>
            <a:r>
              <a:rPr lang="pt-BR" sz="3200" b="1" dirty="0"/>
              <a:t/>
            </a:r>
            <a:br>
              <a:rPr lang="pt-BR" sz="3200" b="1" dirty="0"/>
            </a:br>
            <a:endParaRPr lang="pt-BR" b="1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85800" y="2057400"/>
            <a:ext cx="8153400" cy="1938992"/>
          </a:xfrm>
        </p:spPr>
        <p:txBody>
          <a:bodyPr/>
          <a:lstStyle/>
          <a:p>
            <a:pPr algn="ctr" rtl="0"/>
            <a:r>
              <a:rPr lang="pt-BR" sz="3200" dirty="0"/>
              <a:t>Implementação de Provedor de Serviços de Internet Usando Micro Serviços</a:t>
            </a:r>
          </a:p>
          <a:p>
            <a:r>
              <a:rPr lang="pt-BR" sz="3200" dirty="0"/>
              <a:t/>
            </a:r>
            <a:br>
              <a:rPr lang="pt-BR" sz="3200" dirty="0"/>
            </a:br>
            <a:endParaRPr lang="pt-BR" sz="3000" b="1" dirty="0"/>
          </a:p>
        </p:txBody>
      </p:sp>
      <p:pic>
        <p:nvPicPr>
          <p:cNvPr id="1026" name="Picture 2" descr="LoRAWAN-Technolog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048000"/>
            <a:ext cx="5867400" cy="364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38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73"/>
    </mc:Choice>
    <mc:Fallback xmlns="">
      <p:transition spd="slow" advTm="13273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0" y="457200"/>
            <a:ext cx="4343400" cy="1169551"/>
          </a:xfrm>
        </p:spPr>
        <p:txBody>
          <a:bodyPr/>
          <a:lstStyle/>
          <a:p>
            <a:pPr algn="ctr"/>
            <a:r>
              <a:rPr lang="pt-PT" sz="3200" b="1" dirty="0" smtClean="0"/>
              <a:t>SERVIÇOS</a:t>
            </a:r>
            <a:r>
              <a:rPr lang="pt-BR" sz="3200" b="1" dirty="0"/>
              <a:t/>
            </a:r>
            <a:br>
              <a:rPr lang="pt-BR" sz="3200" b="1" dirty="0"/>
            </a:br>
            <a:endParaRPr lang="pt-BR" b="1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7848600" cy="3631763"/>
          </a:xfrm>
        </p:spPr>
        <p:txBody>
          <a:bodyPr/>
          <a:lstStyle/>
          <a:p>
            <a:pPr algn="just" rtl="0" fontAlgn="base"/>
            <a:r>
              <a:rPr lang="pt-BR" sz="2800" b="1" dirty="0" smtClean="0"/>
              <a:t>CLIENTE 3 - Portal</a:t>
            </a:r>
            <a:endParaRPr lang="pt-BR" sz="2400" b="1" dirty="0" smtClean="0"/>
          </a:p>
          <a:p>
            <a:pPr algn="just" rtl="0" fontAlgn="base"/>
            <a:r>
              <a:rPr lang="pt-BR" sz="2400" b="1" dirty="0"/>
              <a:t>http</a:t>
            </a:r>
            <a:r>
              <a:rPr lang="pt-BR" sz="2400" b="1" dirty="0" smtClean="0"/>
              <a:t>://portal.cliente3.com.br</a:t>
            </a:r>
            <a:r>
              <a:rPr lang="pt-BR" sz="2400" b="1" dirty="0"/>
              <a:t>/</a:t>
            </a:r>
            <a:endParaRPr lang="pt-BR" sz="2400" b="1" dirty="0" smtClean="0"/>
          </a:p>
          <a:p>
            <a:pPr algn="just" rtl="0" fontAlgn="base"/>
            <a:endParaRPr lang="pt-BR" sz="2800" b="1" dirty="0" smtClean="0"/>
          </a:p>
          <a:p>
            <a:pPr algn="just" rtl="0" fontAlgn="base"/>
            <a:endParaRPr lang="pt-BR" b="1" dirty="0"/>
          </a:p>
          <a:p>
            <a:pPr algn="just" rtl="0" fontAlgn="base"/>
            <a:endParaRPr lang="pt-BR" dirty="0"/>
          </a:p>
          <a:p>
            <a:pPr algn="just"/>
            <a:endParaRPr lang="pt-BR" dirty="0" smtClean="0"/>
          </a:p>
          <a:p>
            <a:pPr algn="just"/>
            <a:r>
              <a:rPr lang="pt-BR" dirty="0"/>
              <a:t/>
            </a:r>
            <a:br>
              <a:rPr lang="pt-BR" dirty="0"/>
            </a:br>
            <a:endParaRPr lang="pt-BR" sz="2800" dirty="0"/>
          </a:p>
          <a:p>
            <a:pPr algn="just"/>
            <a:endParaRPr lang="pt-BR" sz="2800" b="1" dirty="0" smtClean="0"/>
          </a:p>
          <a:p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80" y="2819400"/>
            <a:ext cx="4038600" cy="271226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4322966"/>
            <a:ext cx="4944420" cy="234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42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73"/>
    </mc:Choice>
    <mc:Fallback>
      <p:transition spd="slow" advTm="13273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0" y="457200"/>
            <a:ext cx="4343400" cy="1169551"/>
          </a:xfrm>
        </p:spPr>
        <p:txBody>
          <a:bodyPr/>
          <a:lstStyle/>
          <a:p>
            <a:pPr algn="ctr"/>
            <a:r>
              <a:rPr lang="pt-PT" sz="3200" b="1" dirty="0" smtClean="0"/>
              <a:t>SERVIÇOS</a:t>
            </a:r>
            <a:r>
              <a:rPr lang="pt-BR" sz="3200" b="1" dirty="0"/>
              <a:t/>
            </a:r>
            <a:br>
              <a:rPr lang="pt-BR" sz="3200" b="1" dirty="0"/>
            </a:br>
            <a:endParaRPr lang="pt-BR" b="1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7848600" cy="3631763"/>
          </a:xfrm>
        </p:spPr>
        <p:txBody>
          <a:bodyPr/>
          <a:lstStyle/>
          <a:p>
            <a:pPr algn="just" rtl="0" fontAlgn="base"/>
            <a:r>
              <a:rPr lang="pt-BR" sz="2800" b="1" dirty="0" smtClean="0"/>
              <a:t>CLIENTE 3 - CMS</a:t>
            </a:r>
            <a:endParaRPr lang="pt-BR" sz="2400" b="1" dirty="0" smtClean="0"/>
          </a:p>
          <a:p>
            <a:pPr algn="just" rtl="0" fontAlgn="base"/>
            <a:r>
              <a:rPr lang="pt-BR" sz="2400" b="1" dirty="0"/>
              <a:t>http</a:t>
            </a:r>
            <a:r>
              <a:rPr lang="pt-BR" sz="2400" b="1" dirty="0" smtClean="0"/>
              <a:t>://cms.cliente3.com.br</a:t>
            </a:r>
          </a:p>
          <a:p>
            <a:pPr algn="just" rtl="0" fontAlgn="base"/>
            <a:endParaRPr lang="pt-BR" sz="2800" b="1" dirty="0" smtClean="0"/>
          </a:p>
          <a:p>
            <a:pPr algn="just" rtl="0" fontAlgn="base"/>
            <a:endParaRPr lang="pt-BR" b="1" dirty="0"/>
          </a:p>
          <a:p>
            <a:pPr algn="just" rtl="0" fontAlgn="base"/>
            <a:endParaRPr lang="pt-BR" dirty="0"/>
          </a:p>
          <a:p>
            <a:pPr algn="just"/>
            <a:endParaRPr lang="pt-BR" dirty="0" smtClean="0"/>
          </a:p>
          <a:p>
            <a:pPr algn="just"/>
            <a:r>
              <a:rPr lang="pt-BR" dirty="0"/>
              <a:t/>
            </a:r>
            <a:br>
              <a:rPr lang="pt-BR" dirty="0"/>
            </a:br>
            <a:endParaRPr lang="pt-BR" sz="2800" dirty="0"/>
          </a:p>
          <a:p>
            <a:pPr algn="just"/>
            <a:endParaRPr lang="pt-BR" sz="2800" b="1" dirty="0" smtClean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505200"/>
            <a:ext cx="7620000" cy="319290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900156"/>
            <a:ext cx="8386312" cy="59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597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73"/>
    </mc:Choice>
    <mc:Fallback>
      <p:transition spd="slow" advTm="13273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0" y="457200"/>
            <a:ext cx="4343400" cy="1169551"/>
          </a:xfrm>
        </p:spPr>
        <p:txBody>
          <a:bodyPr/>
          <a:lstStyle/>
          <a:p>
            <a:pPr algn="ctr"/>
            <a:r>
              <a:rPr lang="pt-PT" sz="3200" b="1" dirty="0" smtClean="0"/>
              <a:t>SERVIÇOS</a:t>
            </a:r>
            <a:r>
              <a:rPr lang="pt-BR" sz="3200" b="1" dirty="0"/>
              <a:t/>
            </a:r>
            <a:br>
              <a:rPr lang="pt-BR" sz="3200" b="1" dirty="0"/>
            </a:br>
            <a:endParaRPr lang="pt-BR" b="1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7848600" cy="3631763"/>
          </a:xfrm>
        </p:spPr>
        <p:txBody>
          <a:bodyPr/>
          <a:lstStyle/>
          <a:p>
            <a:pPr algn="just" rtl="0" fontAlgn="base"/>
            <a:r>
              <a:rPr lang="pt-BR" sz="2800" b="1" dirty="0" smtClean="0"/>
              <a:t>CLIENTE 3 - CMS</a:t>
            </a:r>
            <a:endParaRPr lang="pt-BR" sz="2400" b="1" dirty="0" smtClean="0"/>
          </a:p>
          <a:p>
            <a:pPr algn="just" rtl="0" fontAlgn="base"/>
            <a:r>
              <a:rPr lang="pt-BR" sz="2400" b="1" dirty="0"/>
              <a:t>http</a:t>
            </a:r>
            <a:r>
              <a:rPr lang="pt-BR" sz="2400" b="1" dirty="0" smtClean="0"/>
              <a:t>://cms.cliente3.com.br/contato</a:t>
            </a:r>
          </a:p>
          <a:p>
            <a:pPr algn="just" rtl="0" fontAlgn="base"/>
            <a:endParaRPr lang="pt-BR" sz="2800" b="1" dirty="0" smtClean="0"/>
          </a:p>
          <a:p>
            <a:pPr algn="just" rtl="0" fontAlgn="base"/>
            <a:endParaRPr lang="pt-BR" b="1" dirty="0"/>
          </a:p>
          <a:p>
            <a:pPr algn="just" rtl="0" fontAlgn="base"/>
            <a:endParaRPr lang="pt-BR" dirty="0"/>
          </a:p>
          <a:p>
            <a:pPr algn="just"/>
            <a:endParaRPr lang="pt-BR" dirty="0" smtClean="0"/>
          </a:p>
          <a:p>
            <a:pPr algn="just"/>
            <a:r>
              <a:rPr lang="pt-BR" dirty="0"/>
              <a:t/>
            </a:r>
            <a:br>
              <a:rPr lang="pt-BR" dirty="0"/>
            </a:br>
            <a:endParaRPr lang="pt-BR" sz="2800" dirty="0"/>
          </a:p>
          <a:p>
            <a:pPr algn="just"/>
            <a:endParaRPr lang="pt-BR" sz="2800" b="1" dirty="0" smtClean="0"/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671929"/>
            <a:ext cx="7620000" cy="380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43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73"/>
    </mc:Choice>
    <mc:Fallback>
      <p:transition spd="slow" advTm="13273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0" y="457200"/>
            <a:ext cx="4343400" cy="1169551"/>
          </a:xfrm>
        </p:spPr>
        <p:txBody>
          <a:bodyPr/>
          <a:lstStyle/>
          <a:p>
            <a:pPr algn="ctr"/>
            <a:r>
              <a:rPr lang="pt-PT" sz="3200" b="1" dirty="0" smtClean="0"/>
              <a:t>SERVIÇOS</a:t>
            </a:r>
            <a:r>
              <a:rPr lang="pt-BR" sz="3200" b="1" dirty="0"/>
              <a:t/>
            </a:r>
            <a:br>
              <a:rPr lang="pt-BR" sz="3200" b="1" dirty="0"/>
            </a:br>
            <a:endParaRPr lang="pt-BR" b="1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7848600" cy="3631763"/>
          </a:xfrm>
        </p:spPr>
        <p:txBody>
          <a:bodyPr/>
          <a:lstStyle/>
          <a:p>
            <a:pPr algn="just" rtl="0" fontAlgn="base"/>
            <a:r>
              <a:rPr lang="pt-BR" sz="2800" b="1" dirty="0" smtClean="0"/>
              <a:t>CLIENTE 3 - CMS</a:t>
            </a:r>
            <a:endParaRPr lang="pt-BR" sz="2400" b="1" dirty="0" smtClean="0"/>
          </a:p>
          <a:p>
            <a:pPr algn="just" rtl="0" fontAlgn="base"/>
            <a:r>
              <a:rPr lang="pt-BR" sz="2400" b="1" dirty="0"/>
              <a:t>http</a:t>
            </a:r>
            <a:r>
              <a:rPr lang="pt-BR" sz="2400" b="1" dirty="0" smtClean="0"/>
              <a:t>://cms.cliente3.com.br/infonet</a:t>
            </a:r>
          </a:p>
          <a:p>
            <a:pPr algn="just" rtl="0" fontAlgn="base"/>
            <a:endParaRPr lang="pt-BR" sz="2800" b="1" dirty="0" smtClean="0"/>
          </a:p>
          <a:p>
            <a:pPr algn="just" rtl="0" fontAlgn="base"/>
            <a:endParaRPr lang="pt-BR" b="1" dirty="0"/>
          </a:p>
          <a:p>
            <a:pPr algn="just" rtl="0" fontAlgn="base"/>
            <a:endParaRPr lang="pt-BR" dirty="0"/>
          </a:p>
          <a:p>
            <a:pPr algn="just"/>
            <a:endParaRPr lang="pt-BR" dirty="0" smtClean="0"/>
          </a:p>
          <a:p>
            <a:pPr algn="just"/>
            <a:r>
              <a:rPr lang="pt-BR" dirty="0"/>
              <a:t/>
            </a:r>
            <a:br>
              <a:rPr lang="pt-BR" dirty="0"/>
            </a:br>
            <a:endParaRPr lang="pt-BR" sz="2800" dirty="0"/>
          </a:p>
          <a:p>
            <a:pPr algn="just"/>
            <a:endParaRPr lang="pt-BR" sz="2800" b="1" dirty="0" smtClean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688656"/>
            <a:ext cx="7597216" cy="376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16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73"/>
    </mc:Choice>
    <mc:Fallback>
      <p:transition spd="slow" advTm="13273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0" y="457200"/>
            <a:ext cx="4343400" cy="1169551"/>
          </a:xfrm>
        </p:spPr>
        <p:txBody>
          <a:bodyPr/>
          <a:lstStyle/>
          <a:p>
            <a:pPr algn="ctr"/>
            <a:r>
              <a:rPr lang="pt-PT" sz="3200" b="1" dirty="0" smtClean="0"/>
              <a:t>CONCLUSÃO</a:t>
            </a:r>
            <a:r>
              <a:rPr lang="pt-BR" sz="3200" b="1" dirty="0"/>
              <a:t/>
            </a:r>
            <a:br>
              <a:rPr lang="pt-BR" sz="3200" b="1" dirty="0"/>
            </a:br>
            <a:endParaRPr lang="pt-BR" b="1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04800" y="1828800"/>
            <a:ext cx="8001000" cy="3262432"/>
          </a:xfrm>
        </p:spPr>
        <p:txBody>
          <a:bodyPr/>
          <a:lstStyle/>
          <a:p>
            <a:pPr algn="just" rtl="0" fontAlgn="base"/>
            <a:r>
              <a:rPr lang="pt-BR" sz="2800" b="1" dirty="0" smtClean="0"/>
              <a:t>REFLEXÃO</a:t>
            </a:r>
            <a:endParaRPr lang="pt-BR" sz="2400" b="1" dirty="0" smtClean="0"/>
          </a:p>
          <a:p>
            <a:pPr algn="just" rtl="0" fontAlgn="base"/>
            <a:endParaRPr lang="pt-BR" sz="2800" b="1" dirty="0" smtClean="0"/>
          </a:p>
          <a:p>
            <a:pPr algn="just" rtl="0" fontAlgn="base"/>
            <a:endParaRPr lang="pt-BR" b="1" dirty="0"/>
          </a:p>
          <a:p>
            <a:pPr algn="just" rtl="0" fontAlgn="base"/>
            <a:endParaRPr lang="pt-BR" dirty="0"/>
          </a:p>
          <a:p>
            <a:pPr algn="just"/>
            <a:endParaRPr lang="pt-BR" dirty="0" smtClean="0"/>
          </a:p>
          <a:p>
            <a:pPr algn="just"/>
            <a:r>
              <a:rPr lang="pt-BR" dirty="0"/>
              <a:t/>
            </a:r>
            <a:br>
              <a:rPr lang="pt-BR" dirty="0"/>
            </a:br>
            <a:endParaRPr lang="pt-BR" sz="2800" dirty="0"/>
          </a:p>
          <a:p>
            <a:pPr algn="just"/>
            <a:endParaRPr lang="pt-BR" sz="2800" b="1" dirty="0" smtClean="0"/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362200"/>
            <a:ext cx="5666715" cy="425826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09800"/>
            <a:ext cx="1591147" cy="152947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915" y="5196631"/>
            <a:ext cx="1371600" cy="131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32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73"/>
    </mc:Choice>
    <mc:Fallback>
      <p:transition spd="slow" advTm="13273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3000" y="533400"/>
            <a:ext cx="7378383" cy="1169551"/>
          </a:xfrm>
        </p:spPr>
        <p:txBody>
          <a:bodyPr/>
          <a:lstStyle/>
          <a:p>
            <a:pPr algn="ctr"/>
            <a:r>
              <a:rPr lang="pt-PT" sz="3200" b="1" dirty="0" smtClean="0"/>
              <a:t>INTRODUÇÃO</a:t>
            </a:r>
            <a:r>
              <a:rPr lang="pt-BR" sz="3200" b="1" dirty="0"/>
              <a:t/>
            </a:r>
            <a:br>
              <a:rPr lang="pt-BR" sz="3200" b="1" dirty="0"/>
            </a:br>
            <a:endParaRPr lang="pt-BR" b="1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96583" y="2362200"/>
            <a:ext cx="7924800" cy="4924425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pt-BR" sz="2400" dirty="0"/>
              <a:t>No cenário atual de </a:t>
            </a:r>
            <a:r>
              <a:rPr lang="pt-BR" sz="2400" dirty="0" err="1"/>
              <a:t>microsserviços</a:t>
            </a:r>
            <a:r>
              <a:rPr lang="pt-BR" sz="2400" dirty="0"/>
              <a:t>, a infraestrutura deixou de ser um processo manual para se tornar puramente declarativa. Através da </a:t>
            </a:r>
            <a:r>
              <a:rPr lang="pt-BR" sz="2400" b="1" dirty="0" err="1"/>
              <a:t>IaC</a:t>
            </a:r>
            <a:r>
              <a:rPr lang="pt-BR" sz="2400" b="1" dirty="0"/>
              <a:t> (Infraestrutura como Código)</a:t>
            </a:r>
            <a:r>
              <a:rPr lang="pt-BR" sz="2400" dirty="0"/>
              <a:t>, conseguimos programar, </a:t>
            </a:r>
            <a:r>
              <a:rPr lang="pt-BR" sz="2400" dirty="0" err="1"/>
              <a:t>versionar</a:t>
            </a:r>
            <a:r>
              <a:rPr lang="pt-BR" sz="2400" dirty="0"/>
              <a:t> e implantar ambientes com a mesma agilidade do desenvolvimento de software, consolidando a sinergia essencial entre as frentes de </a:t>
            </a:r>
            <a:r>
              <a:rPr lang="pt-BR" sz="2400" b="1" dirty="0" err="1"/>
              <a:t>DevOps</a:t>
            </a:r>
            <a:r>
              <a:rPr lang="pt-BR" sz="2400" dirty="0" smtClean="0"/>
              <a:t>.</a:t>
            </a:r>
            <a:endParaRPr lang="pt-PT" sz="2400" b="1" dirty="0" smtClean="0"/>
          </a:p>
          <a:p>
            <a:pPr algn="ctr"/>
            <a:endParaRPr lang="pt-BR" sz="2800" b="1" dirty="0" smtClean="0"/>
          </a:p>
          <a:p>
            <a:r>
              <a:rPr lang="pt-PT" b="1" dirty="0" smtClean="0"/>
              <a:t> </a:t>
            </a:r>
            <a:endParaRPr lang="pt-BR" b="1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59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73"/>
    </mc:Choice>
    <mc:Fallback xmlns="">
      <p:transition spd="slow" advTm="13273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0" y="457200"/>
            <a:ext cx="4343400" cy="1169551"/>
          </a:xfrm>
        </p:spPr>
        <p:txBody>
          <a:bodyPr/>
          <a:lstStyle/>
          <a:p>
            <a:pPr algn="ctr"/>
            <a:r>
              <a:rPr lang="pt-PT" sz="3200" b="1" dirty="0" smtClean="0"/>
              <a:t>OBJETIVO</a:t>
            </a:r>
            <a:r>
              <a:rPr lang="pt-BR" sz="3200" b="1" dirty="0"/>
              <a:t/>
            </a:r>
            <a:br>
              <a:rPr lang="pt-BR" sz="3200" b="1" dirty="0"/>
            </a:br>
            <a:endParaRPr lang="pt-BR" b="1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2286000"/>
            <a:ext cx="7848600" cy="3564255"/>
          </a:xfrm>
        </p:spPr>
        <p:txBody>
          <a:bodyPr/>
          <a:lstStyle/>
          <a:p>
            <a:pPr algn="just" rtl="0" fontAlgn="base"/>
            <a:r>
              <a:rPr lang="pt-BR" b="1" dirty="0"/>
              <a:t>Desenvolver uma infraestrutura de </a:t>
            </a:r>
            <a:r>
              <a:rPr lang="pt-BR" b="1" dirty="0" err="1"/>
              <a:t>microsserviços</a:t>
            </a:r>
            <a:r>
              <a:rPr lang="pt-BR" dirty="0"/>
              <a:t> utilizando </a:t>
            </a:r>
            <a:r>
              <a:rPr lang="pt-BR" dirty="0" err="1"/>
              <a:t>Docker</a:t>
            </a:r>
            <a:r>
              <a:rPr lang="pt-BR" dirty="0"/>
              <a:t> para provedores de internet, composta por:</a:t>
            </a:r>
          </a:p>
          <a:p>
            <a:pPr lvl="1" algn="just" rtl="0" fontAlgn="base"/>
            <a:r>
              <a:rPr lang="pt-BR" dirty="0"/>
              <a:t>Serviço de DNS (usando </a:t>
            </a:r>
            <a:r>
              <a:rPr lang="pt-BR" i="1" dirty="0"/>
              <a:t>Bind9</a:t>
            </a:r>
            <a:r>
              <a:rPr lang="pt-BR" dirty="0"/>
              <a:t>).</a:t>
            </a:r>
          </a:p>
          <a:p>
            <a:pPr lvl="1" algn="just" rtl="0" fontAlgn="base"/>
            <a:r>
              <a:rPr lang="pt-BR" dirty="0"/>
              <a:t>Serviço de correio eletrônico (com </a:t>
            </a:r>
            <a:r>
              <a:rPr lang="pt-BR" i="1" dirty="0" err="1"/>
              <a:t>Postfix</a:t>
            </a:r>
            <a:r>
              <a:rPr lang="pt-BR" dirty="0"/>
              <a:t> e </a:t>
            </a:r>
            <a:r>
              <a:rPr lang="pt-BR" i="1" dirty="0" err="1"/>
              <a:t>Dovecot</a:t>
            </a:r>
            <a:r>
              <a:rPr lang="pt-BR" dirty="0"/>
              <a:t>).</a:t>
            </a:r>
          </a:p>
          <a:p>
            <a:pPr lvl="1" algn="just" rtl="0" fontAlgn="base"/>
            <a:r>
              <a:rPr lang="pt-BR" dirty="0"/>
              <a:t>Proxy reverso HTTP (com </a:t>
            </a:r>
            <a:r>
              <a:rPr lang="pt-BR" i="1" dirty="0" err="1"/>
              <a:t>Nginx</a:t>
            </a:r>
            <a:r>
              <a:rPr lang="pt-BR" i="1" dirty="0"/>
              <a:t>, HA Proxy, Apache</a:t>
            </a:r>
            <a:r>
              <a:rPr lang="pt-BR" dirty="0"/>
              <a:t> ou </a:t>
            </a:r>
            <a:r>
              <a:rPr lang="pt-BR" i="1" dirty="0" err="1"/>
              <a:t>Traefik</a:t>
            </a:r>
            <a:r>
              <a:rPr lang="pt-BR" dirty="0"/>
              <a:t>), configurado com SSL/TLS (via </a:t>
            </a:r>
            <a:r>
              <a:rPr lang="pt-BR" i="1" dirty="0" err="1"/>
              <a:t>Let’s</a:t>
            </a:r>
            <a:r>
              <a:rPr lang="pt-BR" i="1" dirty="0"/>
              <a:t> </a:t>
            </a:r>
            <a:r>
              <a:rPr lang="pt-BR" i="1" dirty="0" err="1"/>
              <a:t>Encrypt</a:t>
            </a:r>
            <a:r>
              <a:rPr lang="pt-BR" dirty="0" smtClean="0"/>
              <a:t>).</a:t>
            </a:r>
          </a:p>
          <a:p>
            <a:pPr lvl="1" algn="just" rtl="0" fontAlgn="base"/>
            <a:endParaRPr lang="pt-BR" dirty="0"/>
          </a:p>
          <a:p>
            <a:pPr algn="just" rtl="0" fontAlgn="base"/>
            <a:r>
              <a:rPr lang="pt-BR" dirty="0"/>
              <a:t>Garantir isolamento e segurança entre clientes por meio de:</a:t>
            </a:r>
          </a:p>
          <a:p>
            <a:pPr lvl="1" algn="just" rtl="0" fontAlgn="base"/>
            <a:r>
              <a:rPr lang="pt-BR" dirty="0"/>
              <a:t>Redes isoladas no </a:t>
            </a:r>
            <a:r>
              <a:rPr lang="pt-BR" dirty="0" err="1"/>
              <a:t>Docker</a:t>
            </a:r>
            <a:r>
              <a:rPr lang="pt-BR" dirty="0"/>
              <a:t> (</a:t>
            </a:r>
            <a:r>
              <a:rPr lang="pt-BR" dirty="0" err="1"/>
              <a:t>Docker</a:t>
            </a:r>
            <a:r>
              <a:rPr lang="pt-BR" dirty="0"/>
              <a:t> Network).</a:t>
            </a:r>
          </a:p>
          <a:p>
            <a:pPr lvl="1" algn="just" rtl="0" fontAlgn="base"/>
            <a:r>
              <a:rPr lang="pt-BR" dirty="0"/>
              <a:t>Políticas de acesso restritivas (firewall e </a:t>
            </a:r>
            <a:r>
              <a:rPr lang="pt-BR" dirty="0" err="1"/>
              <a:t>ACLs</a:t>
            </a:r>
            <a:r>
              <a:rPr lang="pt-BR" dirty="0"/>
              <a:t>).</a:t>
            </a:r>
          </a:p>
          <a:p>
            <a:pPr lvl="1" algn="just" rtl="0" fontAlgn="base"/>
            <a:r>
              <a:rPr lang="pt-BR" dirty="0"/>
              <a:t>Criptografia de dados em trânsito (HTTPS, STARTTLS).</a:t>
            </a:r>
          </a:p>
          <a:p>
            <a:pPr algn="just"/>
            <a:r>
              <a:rPr lang="pt-BR" dirty="0"/>
              <a:t/>
            </a:r>
            <a:br>
              <a:rPr lang="pt-BR" dirty="0"/>
            </a:br>
            <a:endParaRPr lang="pt-BR" sz="2800" dirty="0"/>
          </a:p>
          <a:p>
            <a:pPr algn="just"/>
            <a:endParaRPr lang="pt-BR" sz="2800" b="1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7158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73"/>
    </mc:Choice>
    <mc:Fallback xmlns="">
      <p:transition spd="slow" advTm="13273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16929" y="472469"/>
            <a:ext cx="4343400" cy="1169551"/>
          </a:xfrm>
        </p:spPr>
        <p:txBody>
          <a:bodyPr/>
          <a:lstStyle/>
          <a:p>
            <a:pPr algn="ctr"/>
            <a:r>
              <a:rPr lang="pt-BR" sz="3200" b="1" dirty="0">
                <a:solidFill>
                  <a:srgbClr val="FF0000"/>
                </a:solidFill>
              </a:rPr>
              <a:t/>
            </a:r>
            <a:br>
              <a:rPr lang="pt-BR" sz="3200" b="1" dirty="0">
                <a:solidFill>
                  <a:srgbClr val="FF0000"/>
                </a:solidFill>
              </a:rPr>
            </a:b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2286000"/>
            <a:ext cx="7848600" cy="738664"/>
          </a:xfrm>
        </p:spPr>
        <p:txBody>
          <a:bodyPr/>
          <a:lstStyle/>
          <a:p>
            <a:pPr algn="just" rtl="0" fontAlgn="base"/>
            <a:endParaRPr lang="pt-BR" sz="2800" b="1" dirty="0" smtClean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057400"/>
            <a:ext cx="7696200" cy="4557383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057400" y="502647"/>
            <a:ext cx="617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b="1" dirty="0">
                <a:solidFill>
                  <a:srgbClr val="1A1A1A"/>
                </a:solidFill>
                <a:latin typeface="Raleway"/>
              </a:rPr>
              <a:t>Arquitetura da rede do </a:t>
            </a:r>
            <a:r>
              <a:rPr lang="pt-BR" sz="3600" b="1" dirty="0" smtClean="0">
                <a:solidFill>
                  <a:srgbClr val="1A1A1A"/>
                </a:solidFill>
                <a:latin typeface="Raleway"/>
              </a:rPr>
              <a:t>ISP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3065925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73"/>
    </mc:Choice>
    <mc:Fallback>
      <p:transition spd="slow" advTm="13273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0" y="457200"/>
            <a:ext cx="4343400" cy="1169551"/>
          </a:xfrm>
        </p:spPr>
        <p:txBody>
          <a:bodyPr/>
          <a:lstStyle/>
          <a:p>
            <a:pPr algn="ctr"/>
            <a:r>
              <a:rPr lang="pt-PT" sz="3200" b="1" dirty="0" smtClean="0"/>
              <a:t>SERVIÇOS</a:t>
            </a:r>
            <a:r>
              <a:rPr lang="pt-BR" sz="3200" b="1" dirty="0"/>
              <a:t/>
            </a:r>
            <a:br>
              <a:rPr lang="pt-BR" sz="3200" b="1" dirty="0"/>
            </a:br>
            <a:endParaRPr lang="pt-BR" b="1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199" y="1911300"/>
            <a:ext cx="7848600" cy="2831544"/>
          </a:xfrm>
        </p:spPr>
        <p:txBody>
          <a:bodyPr/>
          <a:lstStyle/>
          <a:p>
            <a:pPr algn="just" rtl="0" fontAlgn="base"/>
            <a:r>
              <a:rPr lang="pt-BR" sz="2800" b="1" dirty="0" smtClean="0"/>
              <a:t>SERVIDOR DNS</a:t>
            </a:r>
          </a:p>
          <a:p>
            <a:pPr algn="just" rtl="0" fontAlgn="base"/>
            <a:endParaRPr lang="pt-BR" b="1" dirty="0"/>
          </a:p>
          <a:p>
            <a:pPr algn="just" rtl="0" fontAlgn="base"/>
            <a:r>
              <a:rPr lang="pt-BR" b="1" dirty="0" smtClean="0"/>
              <a:t>Responsável por permitir encontrar os Endereços na Rede.</a:t>
            </a:r>
            <a:endParaRPr lang="pt-BR" dirty="0"/>
          </a:p>
          <a:p>
            <a:pPr algn="just"/>
            <a:endParaRPr lang="pt-BR" dirty="0" smtClean="0"/>
          </a:p>
          <a:p>
            <a:pPr algn="just"/>
            <a:r>
              <a:rPr lang="pt-BR" dirty="0"/>
              <a:t/>
            </a:r>
            <a:br>
              <a:rPr lang="pt-BR" dirty="0"/>
            </a:br>
            <a:endParaRPr lang="pt-BR" sz="2800" dirty="0"/>
          </a:p>
          <a:p>
            <a:pPr algn="just"/>
            <a:endParaRPr lang="pt-BR" sz="2800" b="1" dirty="0" smtClean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57" y="3103155"/>
            <a:ext cx="7439883" cy="145752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57" y="4742844"/>
            <a:ext cx="7439883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80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73"/>
    </mc:Choice>
    <mc:Fallback>
      <p:transition spd="slow" advTm="13273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0" y="457200"/>
            <a:ext cx="4343400" cy="1169551"/>
          </a:xfrm>
        </p:spPr>
        <p:txBody>
          <a:bodyPr/>
          <a:lstStyle/>
          <a:p>
            <a:pPr algn="ctr"/>
            <a:r>
              <a:rPr lang="pt-PT" sz="3200" b="1" dirty="0" smtClean="0"/>
              <a:t>SERVIÇOS</a:t>
            </a:r>
            <a:r>
              <a:rPr lang="pt-BR" sz="3200" b="1" dirty="0"/>
              <a:t/>
            </a:r>
            <a:br>
              <a:rPr lang="pt-BR" sz="3200" b="1" dirty="0"/>
            </a:br>
            <a:endParaRPr lang="pt-BR" b="1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199" y="1911300"/>
            <a:ext cx="7848600" cy="2831544"/>
          </a:xfrm>
        </p:spPr>
        <p:txBody>
          <a:bodyPr/>
          <a:lstStyle/>
          <a:p>
            <a:pPr algn="just" rtl="0" fontAlgn="base"/>
            <a:r>
              <a:rPr lang="pt-BR" sz="2800" b="1" dirty="0" smtClean="0"/>
              <a:t>SERVIDOR DNS</a:t>
            </a:r>
          </a:p>
          <a:p>
            <a:pPr algn="just" rtl="0" fontAlgn="base"/>
            <a:endParaRPr lang="pt-BR" b="1" dirty="0"/>
          </a:p>
          <a:p>
            <a:pPr algn="just" rtl="0" fontAlgn="base"/>
            <a:endParaRPr lang="pt-BR" dirty="0"/>
          </a:p>
          <a:p>
            <a:pPr algn="just"/>
            <a:endParaRPr lang="pt-BR" dirty="0" smtClean="0"/>
          </a:p>
          <a:p>
            <a:pPr algn="just"/>
            <a:r>
              <a:rPr lang="pt-BR" dirty="0"/>
              <a:t/>
            </a:r>
            <a:br>
              <a:rPr lang="pt-BR" dirty="0"/>
            </a:br>
            <a:endParaRPr lang="pt-BR" sz="2800" dirty="0"/>
          </a:p>
          <a:p>
            <a:pPr algn="just"/>
            <a:endParaRPr lang="pt-BR" sz="2800" b="1" dirty="0" smtClean="0"/>
          </a:p>
          <a:p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78" y="2514600"/>
            <a:ext cx="7406477" cy="141942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4279576"/>
            <a:ext cx="7456271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40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73"/>
    </mc:Choice>
    <mc:Fallback>
      <p:transition spd="slow" advTm="13273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0" y="457200"/>
            <a:ext cx="4343400" cy="1169551"/>
          </a:xfrm>
        </p:spPr>
        <p:txBody>
          <a:bodyPr/>
          <a:lstStyle/>
          <a:p>
            <a:pPr algn="ctr"/>
            <a:r>
              <a:rPr lang="pt-PT" sz="3200" b="1" dirty="0" smtClean="0"/>
              <a:t>SERVIÇOS</a:t>
            </a:r>
            <a:r>
              <a:rPr lang="pt-BR" sz="3200" b="1" dirty="0"/>
              <a:t/>
            </a:r>
            <a:br>
              <a:rPr lang="pt-BR" sz="3200" b="1" dirty="0"/>
            </a:br>
            <a:endParaRPr lang="pt-BR" b="1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7848600" cy="7017306"/>
          </a:xfrm>
        </p:spPr>
        <p:txBody>
          <a:bodyPr/>
          <a:lstStyle/>
          <a:p>
            <a:pPr algn="just" rtl="0" fontAlgn="base"/>
            <a:r>
              <a:rPr lang="pt-BR" sz="2800" b="1" dirty="0" smtClean="0"/>
              <a:t>PROXY REVERSO</a:t>
            </a:r>
          </a:p>
          <a:p>
            <a:pPr algn="just" rtl="0" fontAlgn="base"/>
            <a:endParaRPr lang="pt-BR" sz="2800" b="1" dirty="0"/>
          </a:p>
          <a:p>
            <a:pPr algn="just" rtl="0" fontAlgn="base"/>
            <a:r>
              <a:rPr lang="pt-BR" sz="2400" b="1" dirty="0" err="1" smtClean="0"/>
              <a:t>Resposável</a:t>
            </a:r>
            <a:r>
              <a:rPr lang="pt-BR" sz="2400" b="1" dirty="0" smtClean="0"/>
              <a:t> pela interface (Ponte/</a:t>
            </a:r>
            <a:r>
              <a:rPr lang="pt-BR" sz="2400" b="1" dirty="0" err="1" smtClean="0"/>
              <a:t>Tunel</a:t>
            </a:r>
            <a:r>
              <a:rPr lang="pt-BR" sz="2400" b="1" dirty="0" smtClean="0"/>
              <a:t>) do Provedor com os Clientes.</a:t>
            </a:r>
          </a:p>
          <a:p>
            <a:pPr algn="just" rtl="0" fontAlgn="base"/>
            <a:endParaRPr lang="pt-BR" sz="2400" b="1" dirty="0"/>
          </a:p>
          <a:p>
            <a:pPr algn="just" rtl="0" fontAlgn="base"/>
            <a:r>
              <a:rPr lang="pt-BR" sz="2400" b="1" dirty="0" smtClean="0"/>
              <a:t>Requisição chega no Proxy Reverso, de acordo com o endereço ele localiza o cliente e entrega.</a:t>
            </a:r>
          </a:p>
          <a:p>
            <a:pPr algn="just" rtl="0" fontAlgn="base"/>
            <a:endParaRPr lang="pt-BR" sz="2400" b="1" dirty="0" smtClean="0"/>
          </a:p>
          <a:p>
            <a:pPr algn="just" rtl="0" fontAlgn="base"/>
            <a:r>
              <a:rPr lang="pt-BR" sz="2400" b="1" dirty="0" smtClean="0"/>
              <a:t>O Proxy Reverso dos clientes age de maneira semelhante, porém apenas dentro do seu escopo de clientes.</a:t>
            </a:r>
          </a:p>
          <a:p>
            <a:pPr algn="just" rtl="0" fontAlgn="base"/>
            <a:endParaRPr lang="pt-BR" sz="2800" b="1" dirty="0" smtClean="0"/>
          </a:p>
          <a:p>
            <a:pPr algn="just" rtl="0" fontAlgn="base"/>
            <a:endParaRPr lang="pt-BR" b="1" dirty="0"/>
          </a:p>
          <a:p>
            <a:pPr algn="just" rtl="0" fontAlgn="base"/>
            <a:endParaRPr lang="pt-BR" dirty="0"/>
          </a:p>
          <a:p>
            <a:pPr algn="just"/>
            <a:endParaRPr lang="pt-BR" dirty="0" smtClean="0"/>
          </a:p>
          <a:p>
            <a:pPr algn="just"/>
            <a:r>
              <a:rPr lang="pt-BR" dirty="0"/>
              <a:t/>
            </a:r>
            <a:br>
              <a:rPr lang="pt-BR" dirty="0"/>
            </a:br>
            <a:endParaRPr lang="pt-BR" sz="2800" dirty="0"/>
          </a:p>
          <a:p>
            <a:pPr algn="just"/>
            <a:endParaRPr lang="pt-BR" sz="2800" b="1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34555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73"/>
    </mc:Choice>
    <mc:Fallback>
      <p:transition spd="slow" advTm="13273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0" y="457200"/>
            <a:ext cx="4343400" cy="1169551"/>
          </a:xfrm>
        </p:spPr>
        <p:txBody>
          <a:bodyPr/>
          <a:lstStyle/>
          <a:p>
            <a:pPr algn="ctr"/>
            <a:r>
              <a:rPr lang="pt-PT" sz="3200" b="1" dirty="0" smtClean="0"/>
              <a:t>SERVIÇOS</a:t>
            </a:r>
            <a:r>
              <a:rPr lang="pt-BR" sz="3200" b="1" dirty="0"/>
              <a:t/>
            </a:r>
            <a:br>
              <a:rPr lang="pt-BR" sz="3200" b="1" dirty="0"/>
            </a:br>
            <a:endParaRPr lang="pt-BR" b="1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7848600" cy="4124206"/>
          </a:xfrm>
        </p:spPr>
        <p:txBody>
          <a:bodyPr/>
          <a:lstStyle/>
          <a:p>
            <a:pPr algn="just" rtl="0" fontAlgn="base"/>
            <a:r>
              <a:rPr lang="pt-BR" sz="2800" b="1" dirty="0" smtClean="0"/>
              <a:t>SERVIDOR WEB MAIL/EMAIL</a:t>
            </a:r>
          </a:p>
          <a:p>
            <a:pPr algn="just" rtl="0" fontAlgn="base"/>
            <a:r>
              <a:rPr lang="pt-BR" sz="2400" b="1" dirty="0" smtClean="0"/>
              <a:t>Permite a comunicação através de envio e recebimento de e-mails entre os usuários.</a:t>
            </a:r>
          </a:p>
          <a:p>
            <a:pPr algn="just" rtl="0" fontAlgn="base"/>
            <a:endParaRPr lang="pt-BR" sz="2800" b="1" dirty="0" smtClean="0"/>
          </a:p>
          <a:p>
            <a:pPr algn="just" rtl="0" fontAlgn="base"/>
            <a:endParaRPr lang="pt-BR" b="1" dirty="0"/>
          </a:p>
          <a:p>
            <a:pPr algn="just" rtl="0" fontAlgn="base"/>
            <a:endParaRPr lang="pt-BR" dirty="0"/>
          </a:p>
          <a:p>
            <a:pPr algn="just"/>
            <a:endParaRPr lang="pt-BR" dirty="0" smtClean="0"/>
          </a:p>
          <a:p>
            <a:pPr algn="just"/>
            <a:r>
              <a:rPr lang="pt-BR" dirty="0"/>
              <a:t/>
            </a:r>
            <a:br>
              <a:rPr lang="pt-BR" dirty="0"/>
            </a:br>
            <a:endParaRPr lang="pt-BR" sz="2800" dirty="0"/>
          </a:p>
          <a:p>
            <a:pPr algn="just"/>
            <a:endParaRPr lang="pt-BR" sz="2800" b="1" dirty="0" smtClean="0"/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946449"/>
            <a:ext cx="6096000" cy="388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187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73"/>
    </mc:Choice>
    <mc:Fallback>
      <p:transition spd="slow" advTm="13273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1928</TotalTime>
  <Words>398</Words>
  <Application>Microsoft Office PowerPoint</Application>
  <PresentationFormat>Apresentação na tela (4:3)</PresentationFormat>
  <Paragraphs>202</Paragraphs>
  <Slides>24</Slides>
  <Notes>23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9" baseType="lpstr">
      <vt:lpstr>Arial MT</vt:lpstr>
      <vt:lpstr>Calibri</vt:lpstr>
      <vt:lpstr>Raleway</vt:lpstr>
      <vt:lpstr>Tahoma</vt:lpstr>
      <vt:lpstr>Office Theme</vt:lpstr>
      <vt:lpstr>ADMINISTRAÇÃO  DE SISTEMAS ABERTOS</vt:lpstr>
      <vt:lpstr>TEMA  </vt:lpstr>
      <vt:lpstr>INTRODUÇÃO </vt:lpstr>
      <vt:lpstr>OBJETIVO </vt:lpstr>
      <vt:lpstr> </vt:lpstr>
      <vt:lpstr>SERVIÇOS </vt:lpstr>
      <vt:lpstr>SERVIÇOS </vt:lpstr>
      <vt:lpstr>SERVIÇOS </vt:lpstr>
      <vt:lpstr>SERVIÇOS </vt:lpstr>
      <vt:lpstr>SERVIÇOS </vt:lpstr>
      <vt:lpstr>SERVIÇOS </vt:lpstr>
      <vt:lpstr>SERVIÇOS </vt:lpstr>
      <vt:lpstr>SERVIÇOS </vt:lpstr>
      <vt:lpstr>SERVIÇOS </vt:lpstr>
      <vt:lpstr>SERVIÇOS </vt:lpstr>
      <vt:lpstr>SERVIÇOS </vt:lpstr>
      <vt:lpstr>SERVIÇOS </vt:lpstr>
      <vt:lpstr>SERVIÇOS </vt:lpstr>
      <vt:lpstr>SERVIÇOS </vt:lpstr>
      <vt:lpstr>SERVIÇOS </vt:lpstr>
      <vt:lpstr>SERVIÇOS </vt:lpstr>
      <vt:lpstr>SERVIÇOS </vt:lpstr>
      <vt:lpstr>SERVIÇOS </vt:lpstr>
      <vt:lpstr>CONCLUSÃO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VLAN</dc:title>
  <dc:creator>usuario</dc:creator>
  <cp:lastModifiedBy>novo</cp:lastModifiedBy>
  <cp:revision>180</cp:revision>
  <dcterms:created xsi:type="dcterms:W3CDTF">2024-03-04T22:26:28Z</dcterms:created>
  <dcterms:modified xsi:type="dcterms:W3CDTF">2026-02-06T16:44:35Z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2022-08-02T00:00:00Z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2024-03-04T00:00:00Z</vt:filetime>
  </property>
</Properties>
</file>